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2" r:id="rId1"/>
    <p:sldMasterId id="2147484090" r:id="rId2"/>
  </p:sldMasterIdLst>
  <p:sldIdLst>
    <p:sldId id="260" r:id="rId3"/>
    <p:sldId id="264" r:id="rId4"/>
    <p:sldId id="263" r:id="rId5"/>
    <p:sldId id="261" r:id="rId6"/>
    <p:sldId id="257" r:id="rId7"/>
    <p:sldId id="277" r:id="rId8"/>
    <p:sldId id="265" r:id="rId9"/>
    <p:sldId id="276" r:id="rId10"/>
    <p:sldId id="262" r:id="rId11"/>
    <p:sldId id="273" r:id="rId12"/>
    <p:sldId id="274" r:id="rId13"/>
    <p:sldId id="27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47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647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8746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3082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4353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5180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62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2117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1888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00111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C5204-C77C-0811-6762-2B4B9530CC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0D2390-73B3-A2AC-0D8D-092787128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541FC-BD9C-62BF-E90A-2FB089E1A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B0173-46C0-EF74-2C10-35E0236EA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B5FA3-ADD4-B412-D770-41BBA4A07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71592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63843-C237-C3E0-C3F0-C2C8DA7D0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1E8CA-0D3D-860B-4157-BF8BADC79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DB93C-3271-5942-343C-727D74D7F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5E25F-7395-F830-4DC1-EFF5F7A85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D470F-921C-EEB7-48ED-D3E0A83C6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516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2531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2C906-B6C2-E2B2-5FE6-353E64F58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6383A-4BB8-8DFB-73D9-A75DAAF89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04BF7-D6FE-6E93-93A3-D5FD66445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7CDD4-2C03-0CBD-CD4A-D555DE015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21FCF-2F73-4E14-E822-A81E2D657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9225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8EA86-E4C6-996B-C46B-452B1007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24CC0-174C-1D6F-AB22-C3DEF0A1B5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3662CB-0BF0-D21F-52C7-AADB74A048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EF315E-4848-3A3C-4A4F-249E385EA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C4941-5B29-B057-EFB5-56C816513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2DFD13-89E6-1062-6077-AD05B6A2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04755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0787F-AB3B-6F3E-FD4D-4C8AE5331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551364-B090-92BE-11C0-C96EE6436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A8CAD-929B-E06A-E53B-F1BE80A1F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1E236E-0CCD-7B27-8C66-14C3BE8008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6E0085-C253-E4D1-A7EB-C146E6E640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17FD9-EFD8-2C92-3517-5A97D9620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E54D2-80FB-9018-F3A1-1E06F177F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6A90BB-003C-139A-DED2-8D5A7DFFE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33273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4957D-597D-80DE-7908-8379DB331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C531B7-ECFD-8AE2-EE67-D657C662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26C7A0-8398-6125-9C7B-4C0B01C6F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1D090-9046-5627-05C5-49EC21A04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58754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631B9C-ACB0-CC63-9168-E2726E092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63B09D-744A-3796-F129-3D92818C1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D2E3C-6894-1FA7-9421-D9218F107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62420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10888-0B04-3F1C-E4E5-DC82A5A07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8DD88-0407-BAC4-1B92-A26820940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5C1C2-A2B9-340D-F962-F0596F321B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893D6A-EC8F-64AA-5191-B6E6618E5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50B81-7C97-CC0B-889C-4899B9D1B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007B8-0507-7CDC-78C2-6D5E919DB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84163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6FD2C-9891-68AD-5C67-30060A260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6E6DB6-A96F-0D39-2445-583110332A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0EB15C-9247-8465-9B05-690573CE7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D17806-2819-EDC8-E511-EDE78BE3B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C40A09-8283-AB6C-D260-9EDF447FB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B4D746-A98F-6AB0-FA79-DB46F4AD4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87220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87F57-6C5B-6760-C3B2-BB3B94546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FA0B98-69A6-B892-4478-943F96DD6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88AA1-0769-26F3-FAE6-CAB7AA249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84DD6-087A-153E-28C2-AF0A076F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661F4-4434-8AD5-30ED-A91AD1A00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53807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1AB9F3-237D-7126-6E87-ED01D3CFB4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1E92D1-7CB2-DEDA-2E28-2137BEB203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3C81B-423D-4709-4615-9F7C2145B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E0E9D-F277-D445-8C10-945E80E71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96F4C-581B-5442-E763-C5D82C91F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0753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3342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577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9728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989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1644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5770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6558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94682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73" r:id="rId1"/>
    <p:sldLayoutId id="2147484074" r:id="rId2"/>
    <p:sldLayoutId id="2147484075" r:id="rId3"/>
    <p:sldLayoutId id="2147484076" r:id="rId4"/>
    <p:sldLayoutId id="2147484077" r:id="rId5"/>
    <p:sldLayoutId id="2147484078" r:id="rId6"/>
    <p:sldLayoutId id="2147484079" r:id="rId7"/>
    <p:sldLayoutId id="2147484080" r:id="rId8"/>
    <p:sldLayoutId id="2147484081" r:id="rId9"/>
    <p:sldLayoutId id="2147484082" r:id="rId10"/>
    <p:sldLayoutId id="2147484083" r:id="rId11"/>
    <p:sldLayoutId id="2147484084" r:id="rId12"/>
    <p:sldLayoutId id="2147484085" r:id="rId13"/>
    <p:sldLayoutId id="2147484086" r:id="rId14"/>
    <p:sldLayoutId id="2147484087" r:id="rId15"/>
    <p:sldLayoutId id="2147484088" r:id="rId16"/>
    <p:sldLayoutId id="21474840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28FAC6-557B-4F34-CD7B-EC33306DC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5FD6F-F39E-268F-6FDD-B3686A22F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145A7-EA49-350B-5F5F-6394CAD27A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4486A-A706-4E33-9BB1-5A4BE930AE1E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53B4B-EBB4-7F29-55F6-0D3C70E5CD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70873-791B-355E-AC71-9EB23FB570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14A7E-4E44-4384-8583-2B0609CE6C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07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92" r:id="rId2"/>
    <p:sldLayoutId id="2147484093" r:id="rId3"/>
    <p:sldLayoutId id="2147484094" r:id="rId4"/>
    <p:sldLayoutId id="2147484095" r:id="rId5"/>
    <p:sldLayoutId id="2147484096" r:id="rId6"/>
    <p:sldLayoutId id="2147484097" r:id="rId7"/>
    <p:sldLayoutId id="2147484098" r:id="rId8"/>
    <p:sldLayoutId id="2147484099" r:id="rId9"/>
    <p:sldLayoutId id="2147484100" r:id="rId10"/>
    <p:sldLayoutId id="21474841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.parr@uq.edu.a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imate-informedr2p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2492E-524E-7EF7-D643-45543FF1D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9396" y="1066800"/>
            <a:ext cx="10450287" cy="3320715"/>
          </a:xfrm>
        </p:spPr>
        <p:txBody>
          <a:bodyPr>
            <a:normAutofit fontScale="90000"/>
          </a:bodyPr>
          <a:lstStyle/>
          <a:p>
            <a:pPr algn="ctr">
              <a:lnSpc>
                <a:spcPct val="120000"/>
              </a:lnSpc>
              <a:spcAft>
                <a:spcPts val="800"/>
              </a:spcAft>
            </a:pPr>
            <a:br>
              <a:rPr lang="en-AU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AU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AU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AU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AU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AU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AU" sz="2700" b="1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the global centre for Climate </a:t>
            </a:r>
            <a:r>
              <a:rPr lang="en-AU" sz="2700" b="1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en-AU" sz="2700" b="1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hange </a:t>
            </a:r>
            <a:br>
              <a:rPr lang="en-AU" sz="2700" b="1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AU" sz="2700" b="1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and Atrocity </a:t>
            </a:r>
            <a:r>
              <a:rPr lang="en-AU" sz="2700" b="1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n-AU" sz="2700" b="1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revention: </a:t>
            </a:r>
            <a:br>
              <a:rPr lang="en-AU" sz="2700" b="1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AU" sz="2700" b="1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AU" sz="270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the initial case for</a:t>
            </a:r>
            <a:r>
              <a:rPr lang="en-AU" sz="2700" b="1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Establishing a pilot scheme </a:t>
            </a:r>
            <a:br>
              <a:rPr lang="en-AU" sz="3600" b="1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AU" sz="3600" b="1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br>
              <a:rPr lang="en-AU" sz="3600" b="1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AU" sz="31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02D6CD-74D6-0F90-295F-02E66079DF69}"/>
              </a:ext>
            </a:extLst>
          </p:cNvPr>
          <p:cNvSpPr txBox="1"/>
          <p:nvPr/>
        </p:nvSpPr>
        <p:spPr>
          <a:xfrm>
            <a:off x="415576" y="4867869"/>
            <a:ext cx="55610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Dr Ben L Parr </a:t>
            </a:r>
            <a:br>
              <a:rPr lang="en-AU" dirty="0"/>
            </a:br>
            <a:r>
              <a:rPr lang="en-AU" dirty="0"/>
              <a:t>Email</a:t>
            </a:r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en-AU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linkClick r:id="rId2" tooltip="b.parr@uq.edu.au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b.parr@uq.edu.au</a:t>
            </a:r>
            <a:endParaRPr lang="en-AU" i="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r>
              <a:rPr lang="en-AU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benjaminlparr@gmail.com</a:t>
            </a:r>
          </a:p>
        </p:txBody>
      </p:sp>
    </p:spTree>
    <p:extLst>
      <p:ext uri="{BB962C8B-B14F-4D97-AF65-F5344CB8AC3E}">
        <p14:creationId xmlns:p14="http://schemas.microsoft.com/office/powerpoint/2010/main" val="783160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7F07D-4733-FE25-C841-F316C6FAD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393032"/>
            <a:ext cx="10353762" cy="762000"/>
          </a:xfrm>
        </p:spPr>
        <p:txBody>
          <a:bodyPr>
            <a:normAutofit fontScale="90000"/>
          </a:bodyPr>
          <a:lstStyle/>
          <a:p>
            <a:pPr algn="l"/>
            <a:br>
              <a:rPr lang="en-AU" dirty="0"/>
            </a:br>
            <a:br>
              <a:rPr lang="en-AU" dirty="0"/>
            </a:br>
            <a:r>
              <a:rPr lang="en-AU" sz="4400" b="1" dirty="0"/>
              <a:t>The Website</a:t>
            </a:r>
            <a:br>
              <a:rPr lang="en-AU" dirty="0"/>
            </a:b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34474-6EB7-32EE-40A1-DBCC51C21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96189"/>
            <a:ext cx="10353762" cy="4195011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AU" sz="20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www.climate-informedr2p.com</a:t>
            </a:r>
            <a:endParaRPr lang="en-AU" sz="2000" b="1" dirty="0"/>
          </a:p>
          <a:p>
            <a:pPr marL="342900" lvl="1" indent="-342900"/>
            <a:endParaRPr lang="en-AU" sz="2000" b="1" dirty="0"/>
          </a:p>
          <a:p>
            <a:pPr marL="342900" lvl="1" indent="-342900"/>
            <a:r>
              <a:rPr lang="en-AU" sz="2000" b="1" dirty="0"/>
              <a:t>Features (in contrast);  Unique Feature: Live Policy Tracker World Map</a:t>
            </a:r>
          </a:p>
          <a:p>
            <a:pPr lvl="1"/>
            <a:endParaRPr lang="en-AU" sz="28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08675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4A0F8-002A-0E82-1D71-78AA8E4CF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312821"/>
            <a:ext cx="10353762" cy="834189"/>
          </a:xfrm>
        </p:spPr>
        <p:txBody>
          <a:bodyPr/>
          <a:lstStyle/>
          <a:p>
            <a:pPr algn="l"/>
            <a:r>
              <a:rPr lang="en-AU" sz="4000" b="1" dirty="0"/>
              <a:t>Concerns</a:t>
            </a:r>
            <a:r>
              <a:rPr lang="en-AU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4A72B-F023-1042-6410-8E57EBCA2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147011"/>
            <a:ext cx="10353762" cy="4644190"/>
          </a:xfrm>
        </p:spPr>
        <p:txBody>
          <a:bodyPr/>
          <a:lstStyle/>
          <a:p>
            <a:pPr marL="0" indent="0">
              <a:buNone/>
            </a:pPr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A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</a:t>
            </a:r>
          </a:p>
          <a:p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A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Funding </a:t>
            </a:r>
          </a:p>
          <a:p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5555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5F9E1-56FE-D0D6-84FA-9F5AD7013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344905"/>
            <a:ext cx="10353761" cy="4844716"/>
          </a:xfrm>
        </p:spPr>
        <p:txBody>
          <a:bodyPr>
            <a:normAutofit/>
          </a:bodyPr>
          <a:lstStyle/>
          <a:p>
            <a:pPr algn="l"/>
            <a:r>
              <a:rPr lang="en-AU" sz="4000" b="1" dirty="0"/>
              <a:t>Thanks and </a:t>
            </a:r>
            <a:br>
              <a:rPr lang="en-AU" sz="4000" b="1" dirty="0"/>
            </a:br>
            <a:r>
              <a:rPr lang="en-AU" sz="4000" b="1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269150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F58F9-50A1-5BFB-9B0B-EED401898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18517"/>
            <a:ext cx="10440026" cy="611193"/>
          </a:xfrm>
        </p:spPr>
        <p:txBody>
          <a:bodyPr>
            <a:normAutofit/>
          </a:bodyPr>
          <a:lstStyle/>
          <a:p>
            <a:pPr algn="l"/>
            <a:r>
              <a:rPr lang="en-AU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6BFAF-22AD-CC37-A340-89F36F3F9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9710"/>
            <a:ext cx="10515600" cy="5009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AU" sz="18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AU" sz="1800" b="1" dirty="0">
                <a:ea typeface="Calibri" panose="020F0502020204030204" pitchFamily="34" charset="0"/>
                <a:cs typeface="Calibri" panose="020F0502020204030204" pitchFamily="34" charset="0"/>
              </a:rPr>
              <a:t>Outline: </a:t>
            </a:r>
            <a:endParaRPr lang="en-AU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AU" sz="1800" dirty="0">
                <a:ea typeface="Calibri" panose="020F0502020204030204" pitchFamily="34" charset="0"/>
                <a:cs typeface="Calibri" panose="020F0502020204030204" pitchFamily="34" charset="0"/>
              </a:rPr>
              <a:t>Part 1: Examining the Climate Change and Atrocity Prevention NGO Universe</a:t>
            </a:r>
          </a:p>
          <a:p>
            <a:pPr lvl="1">
              <a:buFont typeface="Wingdings" panose="05000000000000000000" pitchFamily="2" charset="2"/>
              <a:buChar char="Ø"/>
              <a:tabLst>
                <a:tab pos="714375" algn="l"/>
              </a:tabLst>
            </a:pPr>
            <a:r>
              <a:rPr lang="en-AU" sz="1400" dirty="0">
                <a:ea typeface="Calibri" panose="020F0502020204030204" pitchFamily="34" charset="0"/>
                <a:cs typeface="Calibri" panose="020F0502020204030204" pitchFamily="34" charset="0"/>
              </a:rPr>
              <a:t>Meeting a Need?; Climate-Atrocities NGO Map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AU" sz="1400" dirty="0">
                <a:ea typeface="Calibri" panose="020F0502020204030204" pitchFamily="34" charset="0"/>
                <a:cs typeface="Calibri" panose="020F0502020204030204" pitchFamily="34" charset="0"/>
              </a:rPr>
              <a:t>Key Issues (Mission, Programs , Partners, Governance, Funding, Methodologies, Outputs, Impact)</a:t>
            </a:r>
            <a:endParaRPr lang="en-AU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AU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AU" sz="1800" dirty="0">
                <a:ea typeface="Calibri" panose="020F0502020204030204" pitchFamily="34" charset="0"/>
                <a:cs typeface="Calibri" panose="020F0502020204030204" pitchFamily="34" charset="0"/>
              </a:rPr>
              <a:t>Part 2: Exploring a ‘Proof of Concept’ Website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AU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Features (Home, About, Mission, Challenges, Toolbox, Countries, Resources;  Live </a:t>
            </a: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</a:rPr>
              <a:t>Policy Tracker World Map)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AU" sz="1400" dirty="0">
                <a:ea typeface="Calibri" panose="020F0502020204030204" pitchFamily="34" charset="0"/>
                <a:cs typeface="Calibri" panose="020F0502020204030204" pitchFamily="34" charset="0"/>
              </a:rPr>
              <a:t>Concerns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AU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AU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AU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AU" sz="1400" dirty="0">
                <a:ea typeface="Calibri" panose="020F0502020204030204" pitchFamily="34" charset="0"/>
                <a:cs typeface="Calibri" panose="020F0502020204030204" pitchFamily="34" charset="0"/>
              </a:rPr>
              <a:t>Questions</a:t>
            </a:r>
            <a:endParaRPr lang="en-AU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86738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92068-45E7-4F68-5FD4-EACD6A326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AU" sz="3600" dirty="0">
                <a:latin typeface="Amasis MT Pro Black" panose="020F0502020204030204" pitchFamily="18" charset="0"/>
              </a:rPr>
              <a:t>PART 1: </a:t>
            </a:r>
            <a:br>
              <a:rPr lang="en-AU" sz="3200" dirty="0">
                <a:latin typeface="+mn-lt"/>
              </a:rPr>
            </a:br>
            <a:r>
              <a:rPr lang="en-AU" sz="3200" dirty="0">
                <a:latin typeface="+mn-lt"/>
              </a:rPr>
              <a:t>Examining the </a:t>
            </a:r>
            <a:r>
              <a:rPr lang="en-AU" sz="3100" dirty="0">
                <a:latin typeface="+mn-lt"/>
              </a:rPr>
              <a:t>Climate Change and Atrocity Prevention NGO universe</a:t>
            </a:r>
          </a:p>
        </p:txBody>
      </p:sp>
    </p:spTree>
    <p:extLst>
      <p:ext uri="{BB962C8B-B14F-4D97-AF65-F5344CB8AC3E}">
        <p14:creationId xmlns:p14="http://schemas.microsoft.com/office/powerpoint/2010/main" val="1430206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92068-45E7-4F68-5FD4-EACD6A326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684" y="286603"/>
            <a:ext cx="10513996" cy="917357"/>
          </a:xfrm>
        </p:spPr>
        <p:txBody>
          <a:bodyPr>
            <a:normAutofit/>
          </a:bodyPr>
          <a:lstStyle/>
          <a:p>
            <a:pPr algn="l"/>
            <a:r>
              <a:rPr lang="en-AU" sz="4000" b="1" dirty="0"/>
              <a:t>Meeting a Need?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4E2C0-BC56-F50C-03A0-79A61AA8D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84" y="1066801"/>
            <a:ext cx="10513996" cy="55045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AU" dirty="0"/>
          </a:p>
          <a:p>
            <a:r>
              <a:rPr lang="en-A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Locating the Gap in the Relevant NGO Universe</a:t>
            </a:r>
          </a:p>
          <a:p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AU" b="1" dirty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Can’t Climate-Conflict NGOs and Programs do the Job?</a:t>
            </a:r>
          </a:p>
          <a:p>
            <a:endParaRPr lang="en-AU" b="1" dirty="0"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  <a:p>
            <a:endParaRPr lang="en-AU" b="1" dirty="0"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A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Uptick in Western Government Interest in Climate Change–Mass Atrocity Links </a:t>
            </a:r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56610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69B20B9E-4956-DB47-11F1-4C90310D1215}"/>
              </a:ext>
            </a:extLst>
          </p:cNvPr>
          <p:cNvSpPr/>
          <p:nvPr/>
        </p:nvSpPr>
        <p:spPr>
          <a:xfrm>
            <a:off x="-541574" y="-133233"/>
            <a:ext cx="13191893" cy="729289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0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106B921-E1C1-6C16-BC3D-D334DEF872D6}"/>
              </a:ext>
            </a:extLst>
          </p:cNvPr>
          <p:cNvSpPr/>
          <p:nvPr/>
        </p:nvSpPr>
        <p:spPr>
          <a:xfrm>
            <a:off x="1489346" y="953428"/>
            <a:ext cx="9130055" cy="526337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000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A93EC6A-BBD7-06EF-B90C-CCAF90F293F1}"/>
              </a:ext>
            </a:extLst>
          </p:cNvPr>
          <p:cNvSpPr/>
          <p:nvPr/>
        </p:nvSpPr>
        <p:spPr>
          <a:xfrm>
            <a:off x="3305142" y="2114238"/>
            <a:ext cx="5407391" cy="293277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0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98F06A-FFE8-52AD-90F4-FF5F08C85532}"/>
              </a:ext>
            </a:extLst>
          </p:cNvPr>
          <p:cNvSpPr txBox="1"/>
          <p:nvPr/>
        </p:nvSpPr>
        <p:spPr>
          <a:xfrm>
            <a:off x="93692" y="3020068"/>
            <a:ext cx="1761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dirty="0"/>
              <a:t>4. Environmental NGOs</a:t>
            </a:r>
          </a:p>
          <a:p>
            <a:endParaRPr lang="en-AU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73F801-0F61-B0F5-7652-6F318DF684EB}"/>
              </a:ext>
            </a:extLst>
          </p:cNvPr>
          <p:cNvSpPr txBox="1"/>
          <p:nvPr/>
        </p:nvSpPr>
        <p:spPr>
          <a:xfrm>
            <a:off x="10519384" y="2843241"/>
            <a:ext cx="1761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dirty="0"/>
              <a:t>4. Human Rights NGOs</a:t>
            </a:r>
          </a:p>
          <a:p>
            <a:endParaRPr lang="en-AU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30F00B-E6AB-9518-35D4-A48FF6C90D09}"/>
              </a:ext>
            </a:extLst>
          </p:cNvPr>
          <p:cNvSpPr txBox="1"/>
          <p:nvPr/>
        </p:nvSpPr>
        <p:spPr>
          <a:xfrm>
            <a:off x="8624568" y="2768868"/>
            <a:ext cx="20620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dirty="0"/>
              <a:t>3. Conflict NGOs</a:t>
            </a:r>
            <a:endParaRPr lang="en-AU" sz="1000" dirty="0"/>
          </a:p>
          <a:p>
            <a:r>
              <a:rPr lang="en-AU" sz="1000" dirty="0"/>
              <a:t>International Crisis Group</a:t>
            </a:r>
          </a:p>
          <a:p>
            <a:r>
              <a:rPr lang="en-AU" sz="1000" dirty="0" err="1"/>
              <a:t>Saferworld</a:t>
            </a:r>
            <a:endParaRPr lang="en-AU" sz="1000" dirty="0"/>
          </a:p>
          <a:p>
            <a:r>
              <a:rPr lang="en-AU" sz="1000" dirty="0"/>
              <a:t>Peace Direct</a:t>
            </a:r>
          </a:p>
          <a:p>
            <a:r>
              <a:rPr lang="en-AU" sz="1000" dirty="0"/>
              <a:t>Oxford Program on International Peace and Security</a:t>
            </a:r>
          </a:p>
          <a:p>
            <a:r>
              <a:rPr lang="en-AU" sz="1000" dirty="0"/>
              <a:t>Post-Conflict Research Centre</a:t>
            </a:r>
          </a:p>
          <a:p>
            <a:r>
              <a:rPr lang="en-AU" sz="1000" dirty="0"/>
              <a:t>International Alert </a:t>
            </a:r>
          </a:p>
          <a:p>
            <a:endParaRPr lang="en-AU" sz="1000" dirty="0"/>
          </a:p>
          <a:p>
            <a:endParaRPr lang="en-AU" sz="1000" dirty="0"/>
          </a:p>
          <a:p>
            <a:r>
              <a:rPr lang="en-AU" sz="1000" dirty="0"/>
              <a:t> </a:t>
            </a:r>
          </a:p>
          <a:p>
            <a:endParaRPr lang="en-AU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852E70-48C4-43FF-EE01-1350EDC6322F}"/>
              </a:ext>
            </a:extLst>
          </p:cNvPr>
          <p:cNvSpPr txBox="1"/>
          <p:nvPr/>
        </p:nvSpPr>
        <p:spPr>
          <a:xfrm>
            <a:off x="1990655" y="2786454"/>
            <a:ext cx="179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dirty="0"/>
              <a:t>3. Climate NGOs</a:t>
            </a:r>
          </a:p>
          <a:p>
            <a:r>
              <a:rPr lang="en-AU" sz="1000" dirty="0"/>
              <a:t>350.Org </a:t>
            </a:r>
          </a:p>
          <a:p>
            <a:r>
              <a:rPr lang="en-AU" sz="1000" dirty="0"/>
              <a:t>Climate Reality Project</a:t>
            </a:r>
          </a:p>
          <a:p>
            <a:r>
              <a:rPr lang="en-AU" sz="1000" dirty="0"/>
              <a:t>Climate Action Network International </a:t>
            </a:r>
          </a:p>
          <a:p>
            <a:r>
              <a:rPr lang="en-AU" sz="1000" dirty="0"/>
              <a:t>The Climate Group </a:t>
            </a:r>
          </a:p>
          <a:p>
            <a:r>
              <a:rPr lang="en-AU" sz="1000" dirty="0"/>
              <a:t>Climate Action</a:t>
            </a:r>
          </a:p>
          <a:p>
            <a:r>
              <a:rPr lang="en-AU" sz="1000" dirty="0"/>
              <a:t>Project Drawdown</a:t>
            </a:r>
          </a:p>
          <a:p>
            <a:r>
              <a:rPr lang="en-AU" sz="1000" dirty="0"/>
              <a:t>European Climate Foundation</a:t>
            </a:r>
          </a:p>
          <a:p>
            <a:r>
              <a:rPr lang="en-AU" sz="1000" dirty="0"/>
              <a:t>Carbon Trust </a:t>
            </a:r>
          </a:p>
          <a:p>
            <a:r>
              <a:rPr lang="en-AU" sz="1000" dirty="0"/>
              <a:t>Carbon brief</a:t>
            </a:r>
          </a:p>
          <a:p>
            <a:endParaRPr lang="en-AU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33A688-6AE0-F2D4-3138-23D86B76EB12}"/>
              </a:ext>
            </a:extLst>
          </p:cNvPr>
          <p:cNvSpPr txBox="1"/>
          <p:nvPr/>
        </p:nvSpPr>
        <p:spPr>
          <a:xfrm>
            <a:off x="6848552" y="2941517"/>
            <a:ext cx="226622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1000" b="1" dirty="0"/>
          </a:p>
          <a:p>
            <a:r>
              <a:rPr lang="en-AU" sz="1000" b="1" dirty="0"/>
              <a:t>2. Atrocity Prevention NGOs</a:t>
            </a:r>
          </a:p>
          <a:p>
            <a:r>
              <a:rPr lang="en-AU" sz="1000" dirty="0"/>
              <a:t>Global Centre for R2P</a:t>
            </a:r>
          </a:p>
          <a:p>
            <a:r>
              <a:rPr lang="en-AU" sz="1000" dirty="0"/>
              <a:t>European Centre for R2P</a:t>
            </a:r>
          </a:p>
          <a:p>
            <a:r>
              <a:rPr lang="en-AU" sz="1000" dirty="0"/>
              <a:t>Protection Approaches</a:t>
            </a:r>
          </a:p>
          <a:p>
            <a:r>
              <a:rPr lang="en-AU" sz="1000" dirty="0"/>
              <a:t>Rights for Peace </a:t>
            </a:r>
          </a:p>
          <a:p>
            <a:r>
              <a:rPr lang="en-AU" sz="1000" dirty="0"/>
              <a:t>Impunity Watch</a:t>
            </a:r>
          </a:p>
          <a:p>
            <a:r>
              <a:rPr lang="en-AU" sz="1000" dirty="0"/>
              <a:t>Genocide Prevention Advisory Network</a:t>
            </a:r>
          </a:p>
          <a:p>
            <a:r>
              <a:rPr lang="en-AU" sz="1000" dirty="0"/>
              <a:t>The Sentinel Project</a:t>
            </a:r>
          </a:p>
          <a:p>
            <a:r>
              <a:rPr lang="en-AU" sz="1000" dirty="0"/>
              <a:t>Montreal Institute for Genocide and Human Rights Studies (Canada)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D1B9A9-86C3-BBC4-8AAD-F673DCA3E866}"/>
              </a:ext>
            </a:extLst>
          </p:cNvPr>
          <p:cNvSpPr txBox="1"/>
          <p:nvPr/>
        </p:nvSpPr>
        <p:spPr>
          <a:xfrm>
            <a:off x="3575309" y="3146890"/>
            <a:ext cx="18720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dirty="0"/>
              <a:t>2. Climate Security NGOs</a:t>
            </a:r>
          </a:p>
          <a:p>
            <a:endParaRPr lang="en-AU" sz="1000" dirty="0"/>
          </a:p>
          <a:p>
            <a:r>
              <a:rPr lang="en-AU" sz="1000" dirty="0"/>
              <a:t>Centre for Climate and Security</a:t>
            </a:r>
          </a:p>
          <a:p>
            <a:endParaRPr lang="en-AU" sz="1000" dirty="0"/>
          </a:p>
          <a:p>
            <a:r>
              <a:rPr lang="en-AU" sz="1000" dirty="0"/>
              <a:t>The International Military Council on Climate and Security</a:t>
            </a:r>
          </a:p>
          <a:p>
            <a:endParaRPr lang="en-AU" sz="1000" dirty="0"/>
          </a:p>
          <a:p>
            <a:endParaRPr lang="en-AU" sz="1000" dirty="0"/>
          </a:p>
          <a:p>
            <a:endParaRPr lang="en-AU" sz="1000" dirty="0"/>
          </a:p>
          <a:p>
            <a:endParaRPr lang="en-AU" sz="1000" dirty="0"/>
          </a:p>
          <a:p>
            <a:r>
              <a:rPr lang="en-AU" sz="1000" dirty="0"/>
              <a:t>Climate Justice Alliance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AFE8BE8-F026-BA68-EFEE-7E9D9ECAD0D9}"/>
              </a:ext>
            </a:extLst>
          </p:cNvPr>
          <p:cNvSpPr/>
          <p:nvPr/>
        </p:nvSpPr>
        <p:spPr>
          <a:xfrm>
            <a:off x="5296698" y="2833877"/>
            <a:ext cx="1608190" cy="107342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F930317-3386-BC20-C410-DA7F8DDFD665}"/>
              </a:ext>
            </a:extLst>
          </p:cNvPr>
          <p:cNvSpPr txBox="1"/>
          <p:nvPr/>
        </p:nvSpPr>
        <p:spPr>
          <a:xfrm>
            <a:off x="5212870" y="3206436"/>
            <a:ext cx="168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000" b="1" dirty="0"/>
              <a:t>1. Climate-Atrocity NGO</a:t>
            </a:r>
          </a:p>
          <a:p>
            <a:pPr algn="ctr"/>
            <a:r>
              <a:rPr lang="en-AU" sz="1000" b="1" dirty="0"/>
              <a:t>?</a:t>
            </a:r>
          </a:p>
          <a:p>
            <a:pPr algn="ctr"/>
            <a:endParaRPr lang="en-AU" sz="1000" b="1" dirty="0"/>
          </a:p>
          <a:p>
            <a:endParaRPr lang="en-AU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DCA9BBA-F670-76C3-6CB0-C868521C6665}"/>
              </a:ext>
            </a:extLst>
          </p:cNvPr>
          <p:cNvSpPr txBox="1"/>
          <p:nvPr/>
        </p:nvSpPr>
        <p:spPr>
          <a:xfrm>
            <a:off x="5091638" y="388501"/>
            <a:ext cx="2070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dirty="0"/>
              <a:t>4. International Affairs NGOs</a:t>
            </a:r>
          </a:p>
          <a:p>
            <a:endParaRPr lang="en-AU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06D584C-0285-04BC-85B3-81066C1515A6}"/>
              </a:ext>
            </a:extLst>
          </p:cNvPr>
          <p:cNvSpPr txBox="1"/>
          <p:nvPr/>
        </p:nvSpPr>
        <p:spPr>
          <a:xfrm>
            <a:off x="5070287" y="871428"/>
            <a:ext cx="25454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dirty="0"/>
              <a:t>3. Security, Defence, Foreign NGOs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83194B-D41C-1C9C-97B6-73CDE95C7FA5}"/>
              </a:ext>
            </a:extLst>
          </p:cNvPr>
          <p:cNvSpPr txBox="1"/>
          <p:nvPr/>
        </p:nvSpPr>
        <p:spPr>
          <a:xfrm>
            <a:off x="146130" y="-14591"/>
            <a:ext cx="21775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ZONES</a:t>
            </a:r>
          </a:p>
          <a:p>
            <a:pPr marL="228600" indent="-228600">
              <a:buAutoNum type="arabicPeriod"/>
            </a:pPr>
            <a:r>
              <a:rPr lang="en-AU" sz="1000" dirty="0"/>
              <a:t>NGO on climate and atrocities</a:t>
            </a:r>
          </a:p>
          <a:p>
            <a:pPr marL="228600" indent="-228600">
              <a:buAutoNum type="arabicPeriod"/>
            </a:pPr>
            <a:r>
              <a:rPr lang="en-AU" sz="1000" dirty="0"/>
              <a:t>NGOs with niche and closely related content</a:t>
            </a:r>
          </a:p>
          <a:p>
            <a:pPr marL="228600" indent="-228600">
              <a:buAutoNum type="arabicPeriod"/>
            </a:pPr>
            <a:r>
              <a:rPr lang="en-AU" sz="1000" dirty="0"/>
              <a:t>NGOs with significantly related content </a:t>
            </a:r>
          </a:p>
          <a:p>
            <a:pPr marL="228600" indent="-228600">
              <a:buAutoNum type="arabicPeriod"/>
            </a:pPr>
            <a:r>
              <a:rPr lang="en-AU" sz="1000" dirty="0"/>
              <a:t>NGOs with broadly related content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9FBAFC-6FFB-904C-AB17-9BE43FE94E23}"/>
              </a:ext>
            </a:extLst>
          </p:cNvPr>
          <p:cNvSpPr txBox="1"/>
          <p:nvPr/>
        </p:nvSpPr>
        <p:spPr>
          <a:xfrm>
            <a:off x="5194462" y="6000637"/>
            <a:ext cx="20708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dirty="0"/>
              <a:t>3. Development NGOs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0E8F2D0-0455-BE99-306E-3B50FACCEE85}"/>
              </a:ext>
            </a:extLst>
          </p:cNvPr>
          <p:cNvSpPr txBox="1"/>
          <p:nvPr/>
        </p:nvSpPr>
        <p:spPr>
          <a:xfrm>
            <a:off x="1926487" y="-8134"/>
            <a:ext cx="913005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MAPPING THE NGO UNIVERSE RELATED TO CLIMATE CHANGE AND ATROCITY PREVENTION: UK, US, EU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F38B52E-BB42-A1E7-55D4-652F1633669F}"/>
              </a:ext>
            </a:extLst>
          </p:cNvPr>
          <p:cNvSpPr txBox="1"/>
          <p:nvPr/>
        </p:nvSpPr>
        <p:spPr>
          <a:xfrm>
            <a:off x="7049806" y="1367205"/>
            <a:ext cx="28378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Centre for Strategic and International Studies </a:t>
            </a:r>
          </a:p>
          <a:p>
            <a:r>
              <a:rPr lang="en-AU" sz="1000" dirty="0"/>
              <a:t>The Council on Strategic Risks</a:t>
            </a:r>
          </a:p>
          <a:p>
            <a:r>
              <a:rPr lang="en-AU" sz="1000" dirty="0"/>
              <a:t>Centre for Security Policy </a:t>
            </a:r>
          </a:p>
          <a:p>
            <a:r>
              <a:rPr lang="en-AU" sz="1000" dirty="0"/>
              <a:t>Foreign Policy Research Institute</a:t>
            </a:r>
          </a:p>
          <a:p>
            <a:endParaRPr lang="en-AU" sz="1000" dirty="0"/>
          </a:p>
          <a:p>
            <a:endParaRPr lang="en-AU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86A061C-7043-1E4D-4AE7-5731689897B1}"/>
              </a:ext>
            </a:extLst>
          </p:cNvPr>
          <p:cNvSpPr txBox="1"/>
          <p:nvPr/>
        </p:nvSpPr>
        <p:spPr>
          <a:xfrm>
            <a:off x="7615737" y="5858805"/>
            <a:ext cx="9896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The Elders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1A89BBE-2647-88FE-948E-D5F18FABE24A}"/>
              </a:ext>
            </a:extLst>
          </p:cNvPr>
          <p:cNvSpPr txBox="1"/>
          <p:nvPr/>
        </p:nvSpPr>
        <p:spPr>
          <a:xfrm>
            <a:off x="7586187" y="4778065"/>
            <a:ext cx="21897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Centre for Humanitarian Dialogue</a:t>
            </a:r>
          </a:p>
          <a:p>
            <a:r>
              <a:rPr lang="en-AU" sz="1000" dirty="0"/>
              <a:t>Crisis Management Initiate </a:t>
            </a:r>
          </a:p>
          <a:p>
            <a:r>
              <a:rPr lang="en-AU" sz="1000" dirty="0"/>
              <a:t>The Carter Centre </a:t>
            </a:r>
          </a:p>
          <a:p>
            <a:r>
              <a:rPr lang="en-AU" sz="1000" dirty="0" err="1"/>
              <a:t>PeaceLab</a:t>
            </a:r>
            <a:endParaRPr lang="en-AU" sz="1000" dirty="0"/>
          </a:p>
          <a:p>
            <a:endParaRPr lang="en-AU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193F2FE-2CEB-1FF4-ED2D-5CF6A37AE93E}"/>
              </a:ext>
            </a:extLst>
          </p:cNvPr>
          <p:cNvSpPr txBox="1"/>
          <p:nvPr/>
        </p:nvSpPr>
        <p:spPr>
          <a:xfrm>
            <a:off x="8942930" y="5352854"/>
            <a:ext cx="11399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World Vision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09CC5AF-4F98-ADEB-1154-4D8B57B089C8}"/>
              </a:ext>
            </a:extLst>
          </p:cNvPr>
          <p:cNvSpPr txBox="1"/>
          <p:nvPr/>
        </p:nvSpPr>
        <p:spPr>
          <a:xfrm>
            <a:off x="4516317" y="1082000"/>
            <a:ext cx="25454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International Institute for Strategic Studies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2595D7E-71FE-481A-E1B8-08880A4A08B5}"/>
              </a:ext>
            </a:extLst>
          </p:cNvPr>
          <p:cNvSpPr txBox="1"/>
          <p:nvPr/>
        </p:nvSpPr>
        <p:spPr>
          <a:xfrm>
            <a:off x="2921200" y="5143524"/>
            <a:ext cx="25454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CEFA162-F49D-7C27-575D-76DA956BC928}"/>
              </a:ext>
            </a:extLst>
          </p:cNvPr>
          <p:cNvSpPr txBox="1"/>
          <p:nvPr/>
        </p:nvSpPr>
        <p:spPr>
          <a:xfrm>
            <a:off x="2956008" y="5123227"/>
            <a:ext cx="25454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10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00E617F-C9CD-44B0-D4E5-CCD31A024B41}"/>
              </a:ext>
            </a:extLst>
          </p:cNvPr>
          <p:cNvSpPr txBox="1"/>
          <p:nvPr/>
        </p:nvSpPr>
        <p:spPr>
          <a:xfrm>
            <a:off x="2646785" y="5126819"/>
            <a:ext cx="24806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International Institute for Environment and Development</a:t>
            </a:r>
          </a:p>
          <a:p>
            <a:endParaRPr lang="en-AU" sz="1000" dirty="0"/>
          </a:p>
          <a:p>
            <a:r>
              <a:rPr lang="en-AU" sz="1000" dirty="0"/>
              <a:t>Institute of Development Studies </a:t>
            </a:r>
          </a:p>
          <a:p>
            <a:r>
              <a:rPr lang="en-AU" sz="1000" dirty="0"/>
              <a:t>Overseas Development Institute </a:t>
            </a:r>
          </a:p>
          <a:p>
            <a:endParaRPr lang="en-AU" sz="10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638B254-5E5C-7552-5379-3FDF6A5B20B9}"/>
              </a:ext>
            </a:extLst>
          </p:cNvPr>
          <p:cNvSpPr txBox="1"/>
          <p:nvPr/>
        </p:nvSpPr>
        <p:spPr>
          <a:xfrm>
            <a:off x="7026525" y="413576"/>
            <a:ext cx="29362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Carnegie Endowment for International Peace</a:t>
            </a:r>
          </a:p>
          <a:p>
            <a:r>
              <a:rPr lang="en-AU" sz="1000" dirty="0"/>
              <a:t>Brookings Institute </a:t>
            </a:r>
          </a:p>
          <a:p>
            <a:r>
              <a:rPr lang="en-AU" sz="1000" dirty="0"/>
              <a:t>Centre for International Policy</a:t>
            </a:r>
          </a:p>
          <a:p>
            <a:r>
              <a:rPr lang="en-AU" sz="1000" dirty="0"/>
              <a:t>Council on Foreign Relations</a:t>
            </a:r>
          </a:p>
          <a:p>
            <a:r>
              <a:rPr lang="en-AU" sz="1000" dirty="0"/>
              <a:t>International Peace Institute </a:t>
            </a:r>
          </a:p>
          <a:p>
            <a:endParaRPr lang="en-AU" sz="1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DCB69C-3A07-B678-AC92-084224A4EDF8}"/>
              </a:ext>
            </a:extLst>
          </p:cNvPr>
          <p:cNvSpPr txBox="1"/>
          <p:nvPr/>
        </p:nvSpPr>
        <p:spPr>
          <a:xfrm>
            <a:off x="4240871" y="1567673"/>
            <a:ext cx="1907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Royal United Services Institute </a:t>
            </a:r>
          </a:p>
          <a:p>
            <a:r>
              <a:rPr lang="en-AU" sz="1000" dirty="0"/>
              <a:t>Chatham House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447ABC-6D94-4C73-7DC5-776594F2280A}"/>
              </a:ext>
            </a:extLst>
          </p:cNvPr>
          <p:cNvSpPr txBox="1"/>
          <p:nvPr/>
        </p:nvSpPr>
        <p:spPr>
          <a:xfrm>
            <a:off x="7832013" y="2526553"/>
            <a:ext cx="25454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Stimson Centre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F9EA9E5-9179-2296-5627-5ABE4C46971E}"/>
              </a:ext>
            </a:extLst>
          </p:cNvPr>
          <p:cNvSpPr txBox="1"/>
          <p:nvPr/>
        </p:nvSpPr>
        <p:spPr>
          <a:xfrm>
            <a:off x="5275927" y="1966618"/>
            <a:ext cx="3429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United States Institute of Peace</a:t>
            </a:r>
          </a:p>
          <a:p>
            <a:r>
              <a:rPr lang="en-AU" sz="1000" dirty="0"/>
              <a:t>Stockholm International Peace and Research Institute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2C5EBC7-6A5C-3A84-66BE-20C19E622417}"/>
              </a:ext>
            </a:extLst>
          </p:cNvPr>
          <p:cNvSpPr txBox="1"/>
          <p:nvPr/>
        </p:nvSpPr>
        <p:spPr>
          <a:xfrm>
            <a:off x="3110610" y="2773847"/>
            <a:ext cx="18933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Adelphi (and Climate Diplomacy)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F8F3623-0DFB-C478-5A2E-8ED663D2683F}"/>
              </a:ext>
            </a:extLst>
          </p:cNvPr>
          <p:cNvSpPr txBox="1"/>
          <p:nvPr/>
        </p:nvSpPr>
        <p:spPr>
          <a:xfrm>
            <a:off x="4014579" y="2524614"/>
            <a:ext cx="1800772" cy="249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Planetary Security Initiative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0A094A1-17DE-57D1-85B1-9D7C36A303CA}"/>
              </a:ext>
            </a:extLst>
          </p:cNvPr>
          <p:cNvSpPr txBox="1"/>
          <p:nvPr/>
        </p:nvSpPr>
        <p:spPr>
          <a:xfrm>
            <a:off x="1948692" y="1201187"/>
            <a:ext cx="32143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Peace Research Institute Oslo</a:t>
            </a:r>
          </a:p>
          <a:p>
            <a:r>
              <a:rPr lang="en-AU" sz="1000" dirty="0"/>
              <a:t>European Council on Foreign Relations</a:t>
            </a:r>
          </a:p>
          <a:p>
            <a:r>
              <a:rPr lang="en-AU" sz="1000" dirty="0"/>
              <a:t>European Institute for Security Studies </a:t>
            </a:r>
          </a:p>
          <a:p>
            <a:r>
              <a:rPr lang="en-AU" sz="1000" dirty="0"/>
              <a:t>The Hague Centre for Strategic Studies </a:t>
            </a:r>
          </a:p>
          <a:p>
            <a:r>
              <a:rPr lang="en-AU" sz="1000" dirty="0"/>
              <a:t>Friends of Europe </a:t>
            </a:r>
          </a:p>
          <a:p>
            <a:r>
              <a:rPr lang="en-AU" sz="1000" dirty="0"/>
              <a:t>European Institute for Security Studies </a:t>
            </a:r>
          </a:p>
          <a:p>
            <a:r>
              <a:rPr lang="en-AU" sz="1000" dirty="0"/>
              <a:t>French Institute of International Relations</a:t>
            </a:r>
          </a:p>
          <a:p>
            <a:r>
              <a:rPr lang="en-AU" sz="1000" dirty="0"/>
              <a:t>The French Institute for International and Strategic Affairs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8EBBB58-CEC1-369C-5CD6-5C5A284B78AF}"/>
              </a:ext>
            </a:extLst>
          </p:cNvPr>
          <p:cNvSpPr txBox="1"/>
          <p:nvPr/>
        </p:nvSpPr>
        <p:spPr>
          <a:xfrm>
            <a:off x="5031281" y="5216190"/>
            <a:ext cx="21915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European Centre for Development Policy Management (The Centre for Africa-European Relations</a:t>
            </a:r>
          </a:p>
          <a:p>
            <a:r>
              <a:rPr lang="en-AU" sz="1000" dirty="0"/>
              <a:t>Global Justice Now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67EDD6B-B243-3D16-56F6-55B50647FC64}"/>
              </a:ext>
            </a:extLst>
          </p:cNvPr>
          <p:cNvSpPr txBox="1"/>
          <p:nvPr/>
        </p:nvSpPr>
        <p:spPr>
          <a:xfrm>
            <a:off x="7027091" y="2350711"/>
            <a:ext cx="4305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Wilson Centre (Woodrow Wilson International Centre for Scholars)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905664-9DE9-F456-5F03-D4AEC03F4139}"/>
              </a:ext>
            </a:extLst>
          </p:cNvPr>
          <p:cNvSpPr txBox="1"/>
          <p:nvPr/>
        </p:nvSpPr>
        <p:spPr>
          <a:xfrm>
            <a:off x="726254" y="3309092"/>
            <a:ext cx="176189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Greenpeace</a:t>
            </a:r>
          </a:p>
          <a:p>
            <a:r>
              <a:rPr lang="en-AU" sz="1000" dirty="0"/>
              <a:t>World Wildlife Fund </a:t>
            </a:r>
          </a:p>
          <a:p>
            <a:r>
              <a:rPr lang="en-AU" sz="1000" dirty="0"/>
              <a:t>Friends of the Earth </a:t>
            </a:r>
          </a:p>
          <a:p>
            <a:endParaRPr lang="en-AU" sz="1000" dirty="0"/>
          </a:p>
          <a:p>
            <a:endParaRPr lang="en-AU" sz="10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1D7BE8A-A8F0-C112-834E-866B4C2B3B3E}"/>
              </a:ext>
            </a:extLst>
          </p:cNvPr>
          <p:cNvSpPr txBox="1"/>
          <p:nvPr/>
        </p:nvSpPr>
        <p:spPr>
          <a:xfrm>
            <a:off x="10451163" y="3113106"/>
            <a:ext cx="1761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Human Rights Watch</a:t>
            </a:r>
          </a:p>
          <a:p>
            <a:r>
              <a:rPr lang="en-AU" sz="1000" dirty="0"/>
              <a:t>Amnesty International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C4D3EA-7AF4-EB8C-A625-DD686EC7124A}"/>
              </a:ext>
            </a:extLst>
          </p:cNvPr>
          <p:cNvSpPr txBox="1"/>
          <p:nvPr/>
        </p:nvSpPr>
        <p:spPr>
          <a:xfrm>
            <a:off x="9617046" y="4438750"/>
            <a:ext cx="24398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CARE</a:t>
            </a:r>
          </a:p>
          <a:p>
            <a:r>
              <a:rPr lang="en-AU" sz="1000" dirty="0"/>
              <a:t>Doctors without Borders </a:t>
            </a:r>
          </a:p>
          <a:p>
            <a:r>
              <a:rPr lang="en-AU" sz="1000" dirty="0"/>
              <a:t>International Rescue Committee</a:t>
            </a:r>
          </a:p>
          <a:p>
            <a:r>
              <a:rPr lang="en-AU" sz="1000" dirty="0"/>
              <a:t>International Committee of the Red Cross</a:t>
            </a:r>
          </a:p>
          <a:p>
            <a:r>
              <a:rPr lang="en-AU" sz="1000" dirty="0"/>
              <a:t>Oxfam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D0976C-B556-F552-9594-939E22943FD8}"/>
              </a:ext>
            </a:extLst>
          </p:cNvPr>
          <p:cNvSpPr txBox="1"/>
          <p:nvPr/>
        </p:nvSpPr>
        <p:spPr>
          <a:xfrm>
            <a:off x="1336547" y="4516015"/>
            <a:ext cx="173745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Earth Institute</a:t>
            </a:r>
          </a:p>
          <a:p>
            <a:r>
              <a:rPr lang="en-AU" sz="1000" dirty="0"/>
              <a:t>Environmental </a:t>
            </a:r>
            <a:r>
              <a:rPr lang="en-AU" sz="1000" dirty="0" err="1"/>
              <a:t>Defense</a:t>
            </a:r>
            <a:r>
              <a:rPr lang="en-AU" sz="1000" dirty="0"/>
              <a:t> Fund</a:t>
            </a:r>
          </a:p>
          <a:p>
            <a:r>
              <a:rPr lang="en-AU" sz="1000" dirty="0"/>
              <a:t>Pew Research Centre </a:t>
            </a:r>
          </a:p>
          <a:p>
            <a:r>
              <a:rPr lang="en-AU" sz="1000" dirty="0"/>
              <a:t>Extinction Rebellion  </a:t>
            </a:r>
          </a:p>
          <a:p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3158146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9C3A926-0E1C-527F-EAD0-076415B27B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856546"/>
              </p:ext>
            </p:extLst>
          </p:nvPr>
        </p:nvGraphicFramePr>
        <p:xfrm>
          <a:off x="649705" y="524932"/>
          <a:ext cx="11017362" cy="6092997"/>
        </p:xfrm>
        <a:graphic>
          <a:graphicData uri="http://schemas.openxmlformats.org/drawingml/2006/table">
            <a:tbl>
              <a:tblPr firstRow="1" firstCol="1" bandRow="1"/>
              <a:tblGrid>
                <a:gridCol w="3466773">
                  <a:extLst>
                    <a:ext uri="{9D8B030D-6E8A-4147-A177-3AD203B41FA5}">
                      <a16:colId xmlns:a16="http://schemas.microsoft.com/office/drawing/2014/main" val="2732264652"/>
                    </a:ext>
                  </a:extLst>
                </a:gridCol>
                <a:gridCol w="3718448">
                  <a:extLst>
                    <a:ext uri="{9D8B030D-6E8A-4147-A177-3AD203B41FA5}">
                      <a16:colId xmlns:a16="http://schemas.microsoft.com/office/drawing/2014/main" val="999043448"/>
                    </a:ext>
                  </a:extLst>
                </a:gridCol>
                <a:gridCol w="3832141">
                  <a:extLst>
                    <a:ext uri="{9D8B030D-6E8A-4147-A177-3AD203B41FA5}">
                      <a16:colId xmlns:a16="http://schemas.microsoft.com/office/drawing/2014/main" val="2689865231"/>
                    </a:ext>
                  </a:extLst>
                </a:gridCol>
              </a:tblGrid>
              <a:tr h="38086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 dirty="0"/>
                        <a:t>Survey of Climate, Conflict and Atrocity Centres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802715"/>
                  </a:ext>
                </a:extLst>
              </a:tr>
              <a:tr h="6163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/>
                        <a:t>Zone 4: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/>
                        <a:t>Environment; International Affairs, Foreign Policy, Human Rights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/>
                        <a:t>Zone 3: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/>
                        <a:t>Climate Change; and Conflict Prevention and Resolution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/>
                        <a:t>Zone 2: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/>
                        <a:t>Climate Security; Atrocity Prevention and Resolution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3882426"/>
                  </a:ext>
                </a:extLst>
              </a:tr>
              <a:tr h="3017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/>
                        <a:t>Chatham House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/>
                        <a:t>International Crisis Group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/>
                        <a:t>Global Centre for R2P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0477799"/>
                  </a:ext>
                </a:extLst>
              </a:tr>
              <a:tr h="3017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/>
                        <a:t>Royal United Services Institute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/>
                        <a:t>Centre for Humanitarian Dialogue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/>
                        <a:t>EU Centre for R2P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0158258"/>
                  </a:ext>
                </a:extLst>
              </a:tr>
              <a:tr h="3017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/>
                        <a:t>Carnegie End. for International Peace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/>
                        <a:t>Crisis Management Initiate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/>
                        <a:t>Protection Approaches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4640984"/>
                  </a:ext>
                </a:extLst>
              </a:tr>
              <a:tr h="2775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/>
                        <a:t>Brookings Institute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/>
                        <a:t>The Carter Centre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/>
                        <a:t>Rights for Peace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5586333"/>
                  </a:ext>
                </a:extLst>
              </a:tr>
              <a:tr h="3017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/>
                        <a:t>Council on Foreign Relations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 err="1"/>
                        <a:t>Safeworld</a:t>
                      </a:r>
                      <a:endParaRPr lang="en-AU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/>
                        <a:t>Genocide Prevention Advisory Network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391805"/>
                  </a:ext>
                </a:extLst>
              </a:tr>
              <a:tr h="3017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/>
                        <a:t>European Council on Foreign Relations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 err="1"/>
                        <a:t>PeaceDirect</a:t>
                      </a:r>
                      <a:endParaRPr lang="en-AU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314775"/>
                  </a:ext>
                </a:extLst>
              </a:tr>
              <a:tr h="3017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/>
                        <a:t>Amnesty International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/>
                        <a:t>350.Org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/>
                        <a:t>Inter. Military Council on Climate and Security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7537514"/>
                  </a:ext>
                </a:extLst>
              </a:tr>
              <a:tr h="3017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/>
                        <a:t>Human Rights Watch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/>
                        <a:t>Climate Reality Project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/>
                        <a:t>Centre for Climate Change and Security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598988"/>
                  </a:ext>
                </a:extLst>
              </a:tr>
              <a:tr h="3017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/>
                        <a:t>World Wildlife Fund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/>
                        <a:t>Climate Action Network International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/>
                        <a:t>Planetary Security Initiative (Netherlands Inst IR)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689215"/>
                  </a:ext>
                </a:extLst>
              </a:tr>
              <a:tr h="3017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/>
                        <a:t>Greenpeace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/>
                        <a:t>Climate Group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0115833"/>
                  </a:ext>
                </a:extLst>
              </a:tr>
              <a:tr h="3017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/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/>
                        <a:t>Project Drawdown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/>
                        <a:t>Wilson Centre (International Centre for Scholars)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6252526"/>
                  </a:ext>
                </a:extLst>
              </a:tr>
              <a:tr h="3017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/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/>
                        <a:t>European Climate Foundation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/>
                        <a:t>Stockholm Inter. Peace and Research Institute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652180"/>
                  </a:ext>
                </a:extLst>
              </a:tr>
              <a:tr h="3017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/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/>
                        <a:t>Carbon Brief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/>
                        <a:t>Adelphi (and Climate Diplomacy)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9165324"/>
                  </a:ext>
                </a:extLst>
              </a:tr>
              <a:tr h="3017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/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/>
                        <a:t>Stockholm Environment Institute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1675325"/>
                  </a:ext>
                </a:extLst>
              </a:tr>
              <a:tr h="3017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/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/>
                        <a:t>Stimson Centre (Henry L Stimson Centre)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8842916"/>
                  </a:ext>
                </a:extLst>
              </a:tr>
              <a:tr h="3012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/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/>
                        <a:t> 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dirty="0"/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1102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796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D508C-A505-89E1-E18F-9B8B640BF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387642"/>
            <a:ext cx="10353762" cy="4403558"/>
          </a:xfrm>
        </p:spPr>
        <p:txBody>
          <a:bodyPr/>
          <a:lstStyle/>
          <a:p>
            <a:r>
              <a:rPr lang="en-AU" b="1" dirty="0"/>
              <a:t>Mission</a:t>
            </a:r>
          </a:p>
          <a:p>
            <a:endParaRPr lang="en-AU" b="1" dirty="0"/>
          </a:p>
          <a:p>
            <a:r>
              <a:rPr lang="en-AU" sz="2000" b="1" dirty="0">
                <a:ea typeface="Calibri" panose="020F0502020204030204" pitchFamily="34" charset="0"/>
                <a:cs typeface="Calibri" panose="020F0502020204030204" pitchFamily="34" charset="0"/>
              </a:rPr>
              <a:t>Programs </a:t>
            </a:r>
          </a:p>
          <a:p>
            <a:endParaRPr lang="en-AU" sz="20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AU" sz="2000" b="1" dirty="0">
                <a:ea typeface="Calibri" panose="020F0502020204030204" pitchFamily="34" charset="0"/>
                <a:cs typeface="Calibri" panose="020F0502020204030204" pitchFamily="34" charset="0"/>
              </a:rPr>
              <a:t>Partners</a:t>
            </a:r>
          </a:p>
          <a:p>
            <a:endParaRPr lang="en-AU" sz="20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AU" sz="2000" b="1" dirty="0">
                <a:ea typeface="Calibri" panose="020F0502020204030204" pitchFamily="34" charset="0"/>
                <a:cs typeface="Calibri" panose="020F0502020204030204" pitchFamily="34" charset="0"/>
              </a:rPr>
              <a:t>Governance</a:t>
            </a:r>
            <a:endParaRPr lang="en-AU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251FAE-9C94-161C-1255-5AD94F74B266}"/>
              </a:ext>
            </a:extLst>
          </p:cNvPr>
          <p:cNvSpPr txBox="1">
            <a:spLocks/>
          </p:cNvSpPr>
          <p:nvPr/>
        </p:nvSpPr>
        <p:spPr>
          <a:xfrm>
            <a:off x="913795" y="286603"/>
            <a:ext cx="10241885" cy="9173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4000" dirty="0"/>
              <a:t>Key issues</a:t>
            </a:r>
          </a:p>
        </p:txBody>
      </p:sp>
    </p:spTree>
    <p:extLst>
      <p:ext uri="{BB962C8B-B14F-4D97-AF65-F5344CB8AC3E}">
        <p14:creationId xmlns:p14="http://schemas.microsoft.com/office/powerpoint/2010/main" val="1141977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D508C-A505-89E1-E18F-9B8B640BF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387642"/>
            <a:ext cx="10353762" cy="4403558"/>
          </a:xfrm>
        </p:spPr>
        <p:txBody>
          <a:bodyPr/>
          <a:lstStyle/>
          <a:p>
            <a:r>
              <a:rPr lang="en-AU" sz="2000" b="1" dirty="0">
                <a:ea typeface="Calibri" panose="020F0502020204030204" pitchFamily="34" charset="0"/>
                <a:cs typeface="Calibri" panose="020F0502020204030204" pitchFamily="34" charset="0"/>
              </a:rPr>
              <a:t>Funding </a:t>
            </a:r>
          </a:p>
          <a:p>
            <a:endParaRPr lang="en-AU" sz="20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AU" sz="2000" b="1" dirty="0">
                <a:ea typeface="Calibri" panose="020F0502020204030204" pitchFamily="34" charset="0"/>
                <a:cs typeface="Calibri" panose="020F0502020204030204" pitchFamily="34" charset="0"/>
              </a:rPr>
              <a:t>Methodologies </a:t>
            </a:r>
          </a:p>
          <a:p>
            <a:endParaRPr lang="en-AU" sz="20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AU" sz="2000" b="1" dirty="0">
                <a:ea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  <a:p>
            <a:endParaRPr lang="en-AU" sz="20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AU" sz="2000" b="1" dirty="0">
                <a:ea typeface="Calibri" panose="020F0502020204030204" pitchFamily="34" charset="0"/>
                <a:cs typeface="Calibri" panose="020F0502020204030204" pitchFamily="34" charset="0"/>
              </a:rPr>
              <a:t>Impact</a:t>
            </a:r>
            <a:endParaRPr lang="en-AU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251FAE-9C94-161C-1255-5AD94F74B266}"/>
              </a:ext>
            </a:extLst>
          </p:cNvPr>
          <p:cNvSpPr txBox="1">
            <a:spLocks/>
          </p:cNvSpPr>
          <p:nvPr/>
        </p:nvSpPr>
        <p:spPr>
          <a:xfrm>
            <a:off x="913795" y="286603"/>
            <a:ext cx="10241885" cy="9173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4000" dirty="0"/>
              <a:t>Key issues </a:t>
            </a:r>
            <a:r>
              <a:rPr lang="en-AU" sz="1400" dirty="0"/>
              <a:t>cont.</a:t>
            </a:r>
          </a:p>
        </p:txBody>
      </p:sp>
    </p:spTree>
    <p:extLst>
      <p:ext uri="{BB962C8B-B14F-4D97-AF65-F5344CB8AC3E}">
        <p14:creationId xmlns:p14="http://schemas.microsoft.com/office/powerpoint/2010/main" val="2071531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D225D-6826-3B8D-B30D-B35CC7588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6" y="403639"/>
            <a:ext cx="10353761" cy="1326321"/>
          </a:xfrm>
        </p:spPr>
        <p:txBody>
          <a:bodyPr>
            <a:normAutofit/>
          </a:bodyPr>
          <a:lstStyle/>
          <a:p>
            <a:pPr algn="l"/>
            <a:r>
              <a:rPr lang="en-AU" sz="3200" dirty="0">
                <a:latin typeface="Amasis MT Pro Black" panose="02040A04050005020304" pitchFamily="18" charset="0"/>
              </a:rPr>
              <a:t>PART 2: </a:t>
            </a:r>
            <a:br>
              <a:rPr lang="en-AU" sz="3200" dirty="0">
                <a:latin typeface="+mn-lt"/>
              </a:rPr>
            </a:br>
            <a:r>
              <a:rPr lang="en-AU" sz="2900" dirty="0">
                <a:latin typeface="+mn-lt"/>
              </a:rPr>
              <a:t>Exploring the ‘Proof of Concept’ Website</a:t>
            </a:r>
          </a:p>
        </p:txBody>
      </p:sp>
    </p:spTree>
    <p:extLst>
      <p:ext uri="{BB962C8B-B14F-4D97-AF65-F5344CB8AC3E}">
        <p14:creationId xmlns:p14="http://schemas.microsoft.com/office/powerpoint/2010/main" val="28981396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1522</TotalTime>
  <Words>800</Words>
  <Application>Microsoft Office PowerPoint</Application>
  <PresentationFormat>Widescreen</PresentationFormat>
  <Paragraphs>211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Amasis MT Pro Black</vt:lpstr>
      <vt:lpstr>Arial</vt:lpstr>
      <vt:lpstr>Bookman Old Style</vt:lpstr>
      <vt:lpstr>Calibri</vt:lpstr>
      <vt:lpstr>Calibri Light</vt:lpstr>
      <vt:lpstr>Rockwell</vt:lpstr>
      <vt:lpstr>Times New Roman</vt:lpstr>
      <vt:lpstr>Wingdings</vt:lpstr>
      <vt:lpstr>Damask</vt:lpstr>
      <vt:lpstr>Office Theme</vt:lpstr>
      <vt:lpstr>      the global centre for Climate Change  and Atrocity Prevention:   the initial case for Establishing a pilot scheme     </vt:lpstr>
      <vt:lpstr>Introduction</vt:lpstr>
      <vt:lpstr>PART 1:  Examining the Climate Change and Atrocity Prevention NGO universe</vt:lpstr>
      <vt:lpstr>Meeting a Need?</vt:lpstr>
      <vt:lpstr>PowerPoint Presentation</vt:lpstr>
      <vt:lpstr>PowerPoint Presentation</vt:lpstr>
      <vt:lpstr>PowerPoint Presentation</vt:lpstr>
      <vt:lpstr>PowerPoint Presentation</vt:lpstr>
      <vt:lpstr>PART 2:  Exploring the ‘Proof of Concept’ Website</vt:lpstr>
      <vt:lpstr>  The Website  </vt:lpstr>
      <vt:lpstr>Concerns </vt:lpstr>
      <vt:lpstr>Thanks and 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Parr</dc:creator>
  <cp:lastModifiedBy>Benjamin Parr</cp:lastModifiedBy>
  <cp:revision>115</cp:revision>
  <dcterms:created xsi:type="dcterms:W3CDTF">2023-09-18T01:37:31Z</dcterms:created>
  <dcterms:modified xsi:type="dcterms:W3CDTF">2024-03-06T22:54:03Z</dcterms:modified>
</cp:coreProperties>
</file>